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5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5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5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5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5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</p:sldMasterIdLst>
  <p:notesMasterIdLst>
    <p:notesMasterId r:id="rId60"/>
  </p:notesMasterIdLst>
  <p:sldIdLst>
    <p:sldId id="256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701BA1-05F5-4D84-97A2-AF0BC819A74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0F6EE3-3CAD-414F-9DE2-669B7A86D7B4}">
      <dgm:prSet/>
      <dgm:spPr/>
      <dgm:t>
        <a:bodyPr/>
        <a:lstStyle/>
        <a:p>
          <a:r>
            <a:rPr lang="ru-RU"/>
            <a:t>Користувач не контролює свій баланс;</a:t>
          </a:r>
          <a:endParaRPr lang="en-US"/>
        </a:p>
      </dgm:t>
    </dgm:pt>
    <dgm:pt modelId="{2EB7B076-3BA9-41C8-8189-C356C0BABC65}" type="parTrans" cxnId="{38D992B5-DD66-4B85-9FCB-3C04A0756DA5}">
      <dgm:prSet/>
      <dgm:spPr/>
      <dgm:t>
        <a:bodyPr/>
        <a:lstStyle/>
        <a:p>
          <a:endParaRPr lang="en-US"/>
        </a:p>
      </dgm:t>
    </dgm:pt>
    <dgm:pt modelId="{27B0D065-6357-443D-80D9-3935410A87C8}" type="sibTrans" cxnId="{38D992B5-DD66-4B85-9FCB-3C04A0756DA5}">
      <dgm:prSet/>
      <dgm:spPr/>
      <dgm:t>
        <a:bodyPr/>
        <a:lstStyle/>
        <a:p>
          <a:endParaRPr lang="en-US"/>
        </a:p>
      </dgm:t>
    </dgm:pt>
    <dgm:pt modelId="{A3D98CE1-33E8-4B1E-9258-569F1226EAD5}">
      <dgm:prSet/>
      <dgm:spPr/>
      <dgm:t>
        <a:bodyPr/>
        <a:lstStyle/>
        <a:p>
          <a:r>
            <a:rPr lang="ru-RU"/>
            <a:t>Перекази не атомарні;</a:t>
          </a:r>
          <a:endParaRPr lang="en-US"/>
        </a:p>
      </dgm:t>
    </dgm:pt>
    <dgm:pt modelId="{0CE0620A-916E-407A-84E1-9BDB9BB83148}" type="parTrans" cxnId="{760BBB5F-8595-4C13-8441-33BA764ED535}">
      <dgm:prSet/>
      <dgm:spPr/>
      <dgm:t>
        <a:bodyPr/>
        <a:lstStyle/>
        <a:p>
          <a:endParaRPr lang="en-US"/>
        </a:p>
      </dgm:t>
    </dgm:pt>
    <dgm:pt modelId="{FB41974E-2F27-49B6-ACB5-58F92AA2DEAD}" type="sibTrans" cxnId="{760BBB5F-8595-4C13-8441-33BA764ED535}">
      <dgm:prSet/>
      <dgm:spPr/>
      <dgm:t>
        <a:bodyPr/>
        <a:lstStyle/>
        <a:p>
          <a:endParaRPr lang="en-US"/>
        </a:p>
      </dgm:t>
    </dgm:pt>
    <dgm:pt modelId="{1C7457A9-46CC-4466-A0F5-E12686946857}">
      <dgm:prSet/>
      <dgm:spPr/>
      <dgm:t>
        <a:bodyPr/>
        <a:lstStyle/>
        <a:p>
          <a:r>
            <a:rPr lang="ru-RU"/>
            <a:t>Кошти можуть бути заморожені.</a:t>
          </a:r>
          <a:endParaRPr lang="en-US"/>
        </a:p>
      </dgm:t>
    </dgm:pt>
    <dgm:pt modelId="{12CD1744-757B-4951-BDF4-99656549C58A}" type="parTrans" cxnId="{AECFBC6C-570F-4084-A0C9-158B15D4D0FD}">
      <dgm:prSet/>
      <dgm:spPr/>
      <dgm:t>
        <a:bodyPr/>
        <a:lstStyle/>
        <a:p>
          <a:endParaRPr lang="en-US"/>
        </a:p>
      </dgm:t>
    </dgm:pt>
    <dgm:pt modelId="{77956C2F-BB4A-4E34-85BF-23746D986806}" type="sibTrans" cxnId="{AECFBC6C-570F-4084-A0C9-158B15D4D0FD}">
      <dgm:prSet/>
      <dgm:spPr/>
      <dgm:t>
        <a:bodyPr/>
        <a:lstStyle/>
        <a:p>
          <a:endParaRPr lang="en-US"/>
        </a:p>
      </dgm:t>
    </dgm:pt>
    <dgm:pt modelId="{E06D3AA3-B39E-4F08-B344-B60F143A6632}" type="pres">
      <dgm:prSet presAssocID="{51701BA1-05F5-4D84-97A2-AF0BC819A749}" presName="vert0" presStyleCnt="0">
        <dgm:presLayoutVars>
          <dgm:dir/>
          <dgm:animOne val="branch"/>
          <dgm:animLvl val="lvl"/>
        </dgm:presLayoutVars>
      </dgm:prSet>
      <dgm:spPr/>
    </dgm:pt>
    <dgm:pt modelId="{4AD9CE4E-6584-440C-A396-3C556E200FD7}" type="pres">
      <dgm:prSet presAssocID="{4B0F6EE3-3CAD-414F-9DE2-669B7A86D7B4}" presName="thickLine" presStyleLbl="alignNode1" presStyleIdx="0" presStyleCnt="3"/>
      <dgm:spPr/>
    </dgm:pt>
    <dgm:pt modelId="{D19EEB14-4646-4CC6-8524-3A8172EDCF8C}" type="pres">
      <dgm:prSet presAssocID="{4B0F6EE3-3CAD-414F-9DE2-669B7A86D7B4}" presName="horz1" presStyleCnt="0"/>
      <dgm:spPr/>
    </dgm:pt>
    <dgm:pt modelId="{8DB6F46E-91FF-4A6E-817A-05589E72015A}" type="pres">
      <dgm:prSet presAssocID="{4B0F6EE3-3CAD-414F-9DE2-669B7A86D7B4}" presName="tx1" presStyleLbl="revTx" presStyleIdx="0" presStyleCnt="3"/>
      <dgm:spPr/>
    </dgm:pt>
    <dgm:pt modelId="{074176B9-4884-4FF8-ADCF-7BA32EF2044F}" type="pres">
      <dgm:prSet presAssocID="{4B0F6EE3-3CAD-414F-9DE2-669B7A86D7B4}" presName="vert1" presStyleCnt="0"/>
      <dgm:spPr/>
    </dgm:pt>
    <dgm:pt modelId="{BB84A615-2E53-401F-9D9E-94483404CC6C}" type="pres">
      <dgm:prSet presAssocID="{A3D98CE1-33E8-4B1E-9258-569F1226EAD5}" presName="thickLine" presStyleLbl="alignNode1" presStyleIdx="1" presStyleCnt="3"/>
      <dgm:spPr/>
    </dgm:pt>
    <dgm:pt modelId="{EEB5C606-473F-4FB0-BDE7-3A8A6CAEC193}" type="pres">
      <dgm:prSet presAssocID="{A3D98CE1-33E8-4B1E-9258-569F1226EAD5}" presName="horz1" presStyleCnt="0"/>
      <dgm:spPr/>
    </dgm:pt>
    <dgm:pt modelId="{F56F1BDE-4CDD-4BF2-9621-7C1AA26BD513}" type="pres">
      <dgm:prSet presAssocID="{A3D98CE1-33E8-4B1E-9258-569F1226EAD5}" presName="tx1" presStyleLbl="revTx" presStyleIdx="1" presStyleCnt="3"/>
      <dgm:spPr/>
    </dgm:pt>
    <dgm:pt modelId="{B5233568-CE77-4A65-95ED-005C42129707}" type="pres">
      <dgm:prSet presAssocID="{A3D98CE1-33E8-4B1E-9258-569F1226EAD5}" presName="vert1" presStyleCnt="0"/>
      <dgm:spPr/>
    </dgm:pt>
    <dgm:pt modelId="{98BB71E1-1A4A-457F-899C-080AB87663B7}" type="pres">
      <dgm:prSet presAssocID="{1C7457A9-46CC-4466-A0F5-E12686946857}" presName="thickLine" presStyleLbl="alignNode1" presStyleIdx="2" presStyleCnt="3"/>
      <dgm:spPr/>
    </dgm:pt>
    <dgm:pt modelId="{AC6E68F7-827B-4B8D-999D-4337999E8C8A}" type="pres">
      <dgm:prSet presAssocID="{1C7457A9-46CC-4466-A0F5-E12686946857}" presName="horz1" presStyleCnt="0"/>
      <dgm:spPr/>
    </dgm:pt>
    <dgm:pt modelId="{89CF0BD0-2BEA-4842-ABAF-994B75E5264A}" type="pres">
      <dgm:prSet presAssocID="{1C7457A9-46CC-4466-A0F5-E12686946857}" presName="tx1" presStyleLbl="revTx" presStyleIdx="2" presStyleCnt="3"/>
      <dgm:spPr/>
    </dgm:pt>
    <dgm:pt modelId="{43945027-41DC-4E30-91E5-C2C98A666738}" type="pres">
      <dgm:prSet presAssocID="{1C7457A9-46CC-4466-A0F5-E12686946857}" presName="vert1" presStyleCnt="0"/>
      <dgm:spPr/>
    </dgm:pt>
  </dgm:ptLst>
  <dgm:cxnLst>
    <dgm:cxn modelId="{7493B933-4266-46B6-A60C-3FFA736B8C80}" type="presOf" srcId="{4B0F6EE3-3CAD-414F-9DE2-669B7A86D7B4}" destId="{8DB6F46E-91FF-4A6E-817A-05589E72015A}" srcOrd="0" destOrd="0" presId="urn:microsoft.com/office/officeart/2008/layout/LinedList"/>
    <dgm:cxn modelId="{760BBB5F-8595-4C13-8441-33BA764ED535}" srcId="{51701BA1-05F5-4D84-97A2-AF0BC819A749}" destId="{A3D98CE1-33E8-4B1E-9258-569F1226EAD5}" srcOrd="1" destOrd="0" parTransId="{0CE0620A-916E-407A-84E1-9BDB9BB83148}" sibTransId="{FB41974E-2F27-49B6-ACB5-58F92AA2DEAD}"/>
    <dgm:cxn modelId="{AECFBC6C-570F-4084-A0C9-158B15D4D0FD}" srcId="{51701BA1-05F5-4D84-97A2-AF0BC819A749}" destId="{1C7457A9-46CC-4466-A0F5-E12686946857}" srcOrd="2" destOrd="0" parTransId="{12CD1744-757B-4951-BDF4-99656549C58A}" sibTransId="{77956C2F-BB4A-4E34-85BF-23746D986806}"/>
    <dgm:cxn modelId="{45A5857F-022E-4493-9F13-51ECC99546C1}" type="presOf" srcId="{51701BA1-05F5-4D84-97A2-AF0BC819A749}" destId="{E06D3AA3-B39E-4F08-B344-B60F143A6632}" srcOrd="0" destOrd="0" presId="urn:microsoft.com/office/officeart/2008/layout/LinedList"/>
    <dgm:cxn modelId="{7F0F6598-FEDE-46E4-A562-949E73006954}" type="presOf" srcId="{A3D98CE1-33E8-4B1E-9258-569F1226EAD5}" destId="{F56F1BDE-4CDD-4BF2-9621-7C1AA26BD513}" srcOrd="0" destOrd="0" presId="urn:microsoft.com/office/officeart/2008/layout/LinedList"/>
    <dgm:cxn modelId="{38D992B5-DD66-4B85-9FCB-3C04A0756DA5}" srcId="{51701BA1-05F5-4D84-97A2-AF0BC819A749}" destId="{4B0F6EE3-3CAD-414F-9DE2-669B7A86D7B4}" srcOrd="0" destOrd="0" parTransId="{2EB7B076-3BA9-41C8-8189-C356C0BABC65}" sibTransId="{27B0D065-6357-443D-80D9-3935410A87C8}"/>
    <dgm:cxn modelId="{3AC4C4E8-D74E-4760-AB51-A5BD3F6644A9}" type="presOf" srcId="{1C7457A9-46CC-4466-A0F5-E12686946857}" destId="{89CF0BD0-2BEA-4842-ABAF-994B75E5264A}" srcOrd="0" destOrd="0" presId="urn:microsoft.com/office/officeart/2008/layout/LinedList"/>
    <dgm:cxn modelId="{8B90EAF4-DBBA-4C5E-A68F-0BC0E2F5B00C}" type="presParOf" srcId="{E06D3AA3-B39E-4F08-B344-B60F143A6632}" destId="{4AD9CE4E-6584-440C-A396-3C556E200FD7}" srcOrd="0" destOrd="0" presId="urn:microsoft.com/office/officeart/2008/layout/LinedList"/>
    <dgm:cxn modelId="{FF147CE7-F035-4E10-A2FF-D84266A97A17}" type="presParOf" srcId="{E06D3AA3-B39E-4F08-B344-B60F143A6632}" destId="{D19EEB14-4646-4CC6-8524-3A8172EDCF8C}" srcOrd="1" destOrd="0" presId="urn:microsoft.com/office/officeart/2008/layout/LinedList"/>
    <dgm:cxn modelId="{609B577A-9614-44D5-9565-172C09A726A8}" type="presParOf" srcId="{D19EEB14-4646-4CC6-8524-3A8172EDCF8C}" destId="{8DB6F46E-91FF-4A6E-817A-05589E72015A}" srcOrd="0" destOrd="0" presId="urn:microsoft.com/office/officeart/2008/layout/LinedList"/>
    <dgm:cxn modelId="{23A3EA7E-C871-4022-B9D4-73386866D859}" type="presParOf" srcId="{D19EEB14-4646-4CC6-8524-3A8172EDCF8C}" destId="{074176B9-4884-4FF8-ADCF-7BA32EF2044F}" srcOrd="1" destOrd="0" presId="urn:microsoft.com/office/officeart/2008/layout/LinedList"/>
    <dgm:cxn modelId="{B0D178C3-DA67-4300-8D58-6210F9F64D75}" type="presParOf" srcId="{E06D3AA3-B39E-4F08-B344-B60F143A6632}" destId="{BB84A615-2E53-401F-9D9E-94483404CC6C}" srcOrd="2" destOrd="0" presId="urn:microsoft.com/office/officeart/2008/layout/LinedList"/>
    <dgm:cxn modelId="{8C976B93-B308-4A80-B6A8-51C1483E067F}" type="presParOf" srcId="{E06D3AA3-B39E-4F08-B344-B60F143A6632}" destId="{EEB5C606-473F-4FB0-BDE7-3A8A6CAEC193}" srcOrd="3" destOrd="0" presId="urn:microsoft.com/office/officeart/2008/layout/LinedList"/>
    <dgm:cxn modelId="{3129D516-AEC6-4A49-80FC-42EFDD9B9DF7}" type="presParOf" srcId="{EEB5C606-473F-4FB0-BDE7-3A8A6CAEC193}" destId="{F56F1BDE-4CDD-4BF2-9621-7C1AA26BD513}" srcOrd="0" destOrd="0" presId="urn:microsoft.com/office/officeart/2008/layout/LinedList"/>
    <dgm:cxn modelId="{34E0C19F-FC68-4311-805D-8D51B5CC4101}" type="presParOf" srcId="{EEB5C606-473F-4FB0-BDE7-3A8A6CAEC193}" destId="{B5233568-CE77-4A65-95ED-005C42129707}" srcOrd="1" destOrd="0" presId="urn:microsoft.com/office/officeart/2008/layout/LinedList"/>
    <dgm:cxn modelId="{AE7C9957-E706-427D-AB9C-8FCEF3CA1F17}" type="presParOf" srcId="{E06D3AA3-B39E-4F08-B344-B60F143A6632}" destId="{98BB71E1-1A4A-457F-899C-080AB87663B7}" srcOrd="4" destOrd="0" presId="urn:microsoft.com/office/officeart/2008/layout/LinedList"/>
    <dgm:cxn modelId="{0FACFAB9-EAE1-401F-8233-B0D27212784B}" type="presParOf" srcId="{E06D3AA3-B39E-4F08-B344-B60F143A6632}" destId="{AC6E68F7-827B-4B8D-999D-4337999E8C8A}" srcOrd="5" destOrd="0" presId="urn:microsoft.com/office/officeart/2008/layout/LinedList"/>
    <dgm:cxn modelId="{A75F114F-2D01-48F7-B745-8D044D8E3644}" type="presParOf" srcId="{AC6E68F7-827B-4B8D-999D-4337999E8C8A}" destId="{89CF0BD0-2BEA-4842-ABAF-994B75E5264A}" srcOrd="0" destOrd="0" presId="urn:microsoft.com/office/officeart/2008/layout/LinedList"/>
    <dgm:cxn modelId="{5E17952F-70E3-46D9-A6F7-B15C6A64EE74}" type="presParOf" srcId="{AC6E68F7-827B-4B8D-999D-4337999E8C8A}" destId="{43945027-41DC-4E30-91E5-C2C98A6667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9CE4E-6584-440C-A396-3C556E200FD7}">
      <dsp:nvSpPr>
        <dsp:cNvPr id="0" name=""/>
        <dsp:cNvSpPr/>
      </dsp:nvSpPr>
      <dsp:spPr>
        <a:xfrm>
          <a:off x="0" y="1674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B6F46E-91FF-4A6E-817A-05589E72015A}">
      <dsp:nvSpPr>
        <dsp:cNvPr id="0" name=""/>
        <dsp:cNvSpPr/>
      </dsp:nvSpPr>
      <dsp:spPr>
        <a:xfrm>
          <a:off x="0" y="1674"/>
          <a:ext cx="4872038" cy="1141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Користувач не контролює свій баланс;</a:t>
          </a:r>
          <a:endParaRPr lang="en-US" sz="3000" kern="1200"/>
        </a:p>
      </dsp:txBody>
      <dsp:txXfrm>
        <a:off x="0" y="1674"/>
        <a:ext cx="4872038" cy="1141883"/>
      </dsp:txXfrm>
    </dsp:sp>
    <dsp:sp modelId="{BB84A615-2E53-401F-9D9E-94483404CC6C}">
      <dsp:nvSpPr>
        <dsp:cNvPr id="0" name=""/>
        <dsp:cNvSpPr/>
      </dsp:nvSpPr>
      <dsp:spPr>
        <a:xfrm>
          <a:off x="0" y="1143558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6F1BDE-4CDD-4BF2-9621-7C1AA26BD513}">
      <dsp:nvSpPr>
        <dsp:cNvPr id="0" name=""/>
        <dsp:cNvSpPr/>
      </dsp:nvSpPr>
      <dsp:spPr>
        <a:xfrm>
          <a:off x="0" y="1143558"/>
          <a:ext cx="4872038" cy="1141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Перекази не атомарні;</a:t>
          </a:r>
          <a:endParaRPr lang="en-US" sz="3000" kern="1200"/>
        </a:p>
      </dsp:txBody>
      <dsp:txXfrm>
        <a:off x="0" y="1143558"/>
        <a:ext cx="4872038" cy="1141883"/>
      </dsp:txXfrm>
    </dsp:sp>
    <dsp:sp modelId="{98BB71E1-1A4A-457F-899C-080AB87663B7}">
      <dsp:nvSpPr>
        <dsp:cNvPr id="0" name=""/>
        <dsp:cNvSpPr/>
      </dsp:nvSpPr>
      <dsp:spPr>
        <a:xfrm>
          <a:off x="0" y="2285441"/>
          <a:ext cx="4872038" cy="0"/>
        </a:xfrm>
        <a:prstGeom prst="line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CF0BD0-2BEA-4842-ABAF-994B75E5264A}">
      <dsp:nvSpPr>
        <dsp:cNvPr id="0" name=""/>
        <dsp:cNvSpPr/>
      </dsp:nvSpPr>
      <dsp:spPr>
        <a:xfrm>
          <a:off x="0" y="2285441"/>
          <a:ext cx="4872038" cy="1141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/>
            <a:t>Кошти можуть бути заморожені.</a:t>
          </a:r>
          <a:endParaRPr lang="en-US" sz="3000" kern="1200"/>
        </a:p>
      </dsp:txBody>
      <dsp:txXfrm>
        <a:off x="0" y="2285441"/>
        <a:ext cx="4872038" cy="1141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90c2a745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90c2a745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0c2a745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90c2a745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90c2a745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90c2a745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90c2a745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90c2a745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90c2a745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90c2a745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0c2a745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90c2a745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90c2a745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90c2a745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90c2a745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90c2a745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90c2a745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90c2a745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90c2a745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90c2a745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90c2a745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90c2a745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0c2a745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90c2a745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90c2a745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90c2a745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9769ec49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9769ec49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69769ec49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69769ec49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9769ec49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69769ec49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9769ec49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9769ec49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9769ec49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9769ec49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9769ec49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9769ec49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9769ec49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69769ec49_2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9769ec49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69769ec49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90c2a74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90c2a745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9769ec49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69769ec49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9769ec49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9769ec49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69769ec49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69769ec49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69769ec49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69769ec49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9769ec49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69769ec49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69769ec49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69769ec49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9769ec49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9769ec49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9769ec49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9769ec49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9769ec49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69769ec49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69769ec49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69769ec49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90c2a745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90c2a745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9769ec49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69769ec49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c9899cd2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c9899cd2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9899cd29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9899cd29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c9899cd29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c9899cd29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a8bde5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a8bde5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c9899cd2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c9899cd2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da8bde5a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da8bde5a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c9899cd2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c9899cd2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c9899cd2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c9899cd2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a8bde5a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a8bde5a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90c2a745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90c2a745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a8bde5a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a8bde5a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a8bde5a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a8bde5a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a8bde5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a8bde5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da8bde5a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da8bde5a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a8bde5a0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a8bde5a0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a8bde5a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a8bde5a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a8bde5a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a8bde5a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a8bde5a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a8bde5a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059c7d2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059c7d2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90c2a745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90c2a745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90c2a745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90c2a745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90c2a745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90c2a745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90c2a745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90c2a745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91578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219829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87761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08737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45449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5460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86651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09602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884447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85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622714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6620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84094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35902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159635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07095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30653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53013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2156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490721" y="950218"/>
            <a:ext cx="5106271" cy="33963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Принципи роботи Bitcoin_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C90362-3C01-B36E-A161-BA98050D9B41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A368A-7C20-57FB-0CCF-2C2F6EF6C50A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539535-7D37-02BD-03FB-1B26CA4BEB2A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FA908-B94E-14B0-E91E-DECE2CB213EF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63906-FBD2-09BA-2A96-6F77665E4269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DC857-CF4D-A4B3-4C15-03AC60B4521B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Хто створив Біткоїн?</a:t>
            </a:r>
          </a:p>
        </p:txBody>
      </p:sp>
      <p:sp>
        <p:nvSpPr>
          <p:cNvPr id="12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9" name="Freeform: Shape 12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" name="Google Shape;108;p2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2890" y="572801"/>
            <a:ext cx="4702997" cy="3997547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3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Ключові дати_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Bitcoin White Paper — 31 October 2008;</a:t>
            </a:r>
          </a:p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Genesis Block — 3 January 2009;</a:t>
            </a:r>
          </a:p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P2SH accepting — 5 January 2012;</a:t>
            </a:r>
          </a:p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BCash hardfork — 1 August 2017;</a:t>
            </a:r>
          </a:p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Segregated Witness accepting — 24 August 2017;</a:t>
            </a:r>
          </a:p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Lightning Network — 15 March 2018;</a:t>
            </a:r>
          </a:p>
          <a:p>
            <a:pPr marL="457200" lvl="0" indent="-363537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Schnorr signature and Taproot – 2022.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9" name="Oval 12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45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10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Основні принципи емісії_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Процесс эмиссии децентрализован;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Правила эмиссии контролируются математичним алгоритмом;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Емісію виконують самі користувачі;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Нові монети розподіляються серед активних користувачів.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5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10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Емісія Біткоїнів_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683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Визначається правилами протоколу;</a:t>
            </a:r>
          </a:p>
          <a:p>
            <a:pPr marL="457200" lvl="0" indent="-3683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З моменту старту системи в середньому кожні 10 хвилин з'являються нові 50 монет;</a:t>
            </a:r>
          </a:p>
          <a:p>
            <a:pPr marL="457200" lvl="0" indent="-3683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Приблизно кожні 4 роки кількість нових монет знижується вдвічі;</a:t>
            </a:r>
          </a:p>
          <a:p>
            <a:pPr marL="457200" lvl="0" indent="-3683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Всього буде емітовано 20,999,999.9769 BTC.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Графік кількості монет у системі_</a:t>
            </a:r>
          </a:p>
        </p:txBody>
      </p:sp>
      <p:sp>
        <p:nvSpPr>
          <p:cNvPr id="15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" name="Freeform: Shape 15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2" name="Google Shape;132;p2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2890" y="1572188"/>
            <a:ext cx="4702997" cy="1998773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220788"/>
            <a:ext cx="7429500" cy="470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6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10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Недоліки Біткоїна_</a:t>
            </a:r>
          </a:p>
        </p:txBody>
      </p:sp>
      <p:sp>
        <p:nvSpPr>
          <p:cNvPr id="143" name="Google Shape;143;p28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Високі витрати на підтримку мережі;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Повільна обробка платежів;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Відкритість даних платежів;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Високі (та непередбачувані) комісії за перекази.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8" name="Oval 15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74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Альтернативні криптовалюти_</a:t>
            </a:r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Litecoin;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Dash;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Monero;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Cardano;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ZCash.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*більшість інших не є справжніми криптовалютами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8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Статистика по мережі Біткоїн_</a:t>
            </a:r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Близько 200 мільйонів гаманців;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Капіталізація - 1 млрд. доларів;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Майже 400 тисяч платежів на добу;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Добовий обсяг торгів – 22,3 млн.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0" name="Oval 16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8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1000"/>
              </a:spcAft>
            </a:pPr>
            <a:r>
              <a:rPr lang="en-US" sz="2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Базові засади функціонування_</a:t>
            </a:r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Кожен користувач повинен запустити ту саму версію ПЗ;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Користувачі утворюють децентралізовану мережу.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88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04" name="Picture 90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06" name="Oval 92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8" name="Picture 94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9" name="Picture 96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10" name="Rectangle 98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82891" y="1085850"/>
            <a:ext cx="2331469" cy="34290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2400">
                <a:solidFill>
                  <a:srgbClr val="F2F2F2"/>
                </a:solidFill>
                <a:sym typeface="Courier New"/>
              </a:rPr>
              <a:t>Проблеми платіжних систем_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0982" y="0"/>
            <a:ext cx="6023018" cy="51435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10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2" name="Google Shape;60;p14">
            <a:extLst>
              <a:ext uri="{FF2B5EF4-FFF2-40B4-BE49-F238E27FC236}">
                <a16:creationId xmlns:a16="http://schemas.microsoft.com/office/drawing/2014/main" id="{57C75489-6C67-4C38-C558-D4AC14720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4454561"/>
              </p:ext>
            </p:extLst>
          </p:nvPr>
        </p:nvGraphicFramePr>
        <p:xfrm>
          <a:off x="3786187" y="1085850"/>
          <a:ext cx="4872038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6" name="Rectangle 185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92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Міфи про криптовалюти_</a:t>
            </a:r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Coin = token = криптовалюта;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Біткоїн замінить посередників;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Автор може робити все;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Вартість біткоїну весь час зростатиме.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83" name="Oval 18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Уроки з Біткоїну для фінансової індустрії_</a:t>
            </a: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77686" y="1824780"/>
            <a:ext cx="4088720" cy="25758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4931796" y="1539160"/>
            <a:ext cx="3311470" cy="314713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ym typeface="Courier New"/>
              </a:rPr>
              <a:t>В Біткоїні немає: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ym typeface="Courier New"/>
              </a:rPr>
              <a:t>Адміністраторів;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ym typeface="Courier New"/>
              </a:rPr>
              <a:t>Фаєрволів;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ym typeface="Courier New"/>
              </a:rPr>
              <a:t>Управління ролями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ym typeface="Courier New"/>
              </a:rPr>
              <a:t>Фізичного захисту.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3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4" name="Google Shape;104;p26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Визначення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Genesis Block — нульовий блок у ланцюжку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BlockHeader — заголовок блоку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Nonce — вирішення задачі PoW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Difficulty — складність видобутку монет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CoinBase — нульова транзакція у блоці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0" name="Oval 11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3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Blockchain_</a:t>
            </a:r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База даних транзакцій, загальна всім вузлів мережі що у системі з урахуванням протоколу Биткоїн. Кожен наступний блок підтверджує цілісність попереднього, що гарантує, що він був створений на основі усієї попередньої історії.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5" name="Oval 12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408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6" name="Google Shape;116;p28"/>
          <p:cNvPicPr preferRelativeResize="0"/>
          <p:nvPr/>
        </p:nvPicPr>
        <p:blipFill rotWithShape="1">
          <a:blip r:embed="rId8"/>
          <a:srcRect b="11067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29"/>
          <p:cNvGraphicFramePr/>
          <p:nvPr/>
        </p:nvGraphicFramePr>
        <p:xfrm>
          <a:off x="145125" y="878550"/>
          <a:ext cx="8853725" cy="3647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9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Поле</a:t>
                      </a:r>
                      <a:endParaRPr sz="18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Значення</a:t>
                      </a:r>
                      <a:endParaRPr sz="18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Розмір</a:t>
                      </a:r>
                      <a:endParaRPr sz="18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Magic no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0xD9B4BEF9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Blocksize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 of bytes following up to end of block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Blockheader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consists of 6 items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80 Bytes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Transaction counter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positive integer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1 - 9 Bytes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8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Тransactions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(non empty) list of transactions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N/A</a:t>
                      </a:r>
                      <a:endParaRPr sz="18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30"/>
          <p:cNvGraphicFramePr/>
          <p:nvPr/>
        </p:nvGraphicFramePr>
        <p:xfrm>
          <a:off x="315738" y="144700"/>
          <a:ext cx="8512525" cy="4690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Поле</a:t>
                      </a:r>
                      <a:endParaRPr sz="12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Значення</a:t>
                      </a:r>
                      <a:endParaRPr sz="12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Оновлення значення</a:t>
                      </a:r>
                      <a:endParaRPr sz="12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Розмір</a:t>
                      </a:r>
                      <a:endParaRPr sz="12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Version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Block version number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You upgrade the software and it specifies a new version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hashPrevBlock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256-bit hash of the previous blockheader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new block comes in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32 Bytes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hashMerkleRoot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256-bit hash of txes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transaction is accepted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32 Bytes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Time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 timestamp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Every few seconds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0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Bits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Current target in compact format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The difficulty is adjusted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Nonce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32-bit number (starts at 0)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hash is tried (increments)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Bytes</a:t>
                      </a:r>
                      <a:endParaRPr sz="12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AAAA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47975"/>
            <a:ext cx="5234050" cy="331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450" y="913525"/>
            <a:ext cx="5234031" cy="331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47" name="Oval 14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7" name="Rectangle 156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6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7" name="Google Shape;137;p32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Часові мітки</a:t>
            </a:r>
          </a:p>
        </p:txBody>
      </p:sp>
      <p:sp>
        <p:nvSpPr>
          <p:cNvPr id="138" name="Google Shape;138;p32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10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Кожен заголовок блоку містить Unix timestamp</a:t>
            </a:r>
          </a:p>
          <a:p>
            <a:pPr marL="457200" lvl="0" indent="-3810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Час нового блоку має бути більшим, ніж медіанне значення часу попередніх 11 блоків</a:t>
            </a:r>
          </a:p>
          <a:p>
            <a:pPr marL="457200" lvl="0" indent="-3810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Час нового блоку має бути меншим, ніж медіанне значення часу всіх підключених вузлів + 2 години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6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Mempool</a:t>
            </a:r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Зберігання списку правильних, але не підтверджених транзакцій</a:t>
            </a:r>
          </a:p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Формування черги транзакцій для додавання до нового блоку</a:t>
            </a:r>
          </a:p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Середнє завантаження за рік: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 30 000 txes / 40 МB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14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12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Біткоїн - валюта_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Біткоїн - це незалежна валюта та платіжна система;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Користувач безпосередньо контролює свій баланс.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9" name="Oval 15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75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804827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Connecting a block</a:t>
            </a:r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Приєднання до ланцюжка прийнятого та перевіреного блоку</a:t>
            </a:r>
          </a:p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На цьому етапі може бути виявлена спроба подвійної витрати</a:t>
            </a:r>
          </a:p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Перевірка всіх входів щодо coins database — current set of UTXO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5"/>
          <p:cNvPicPr preferRelativeResize="0"/>
          <p:nvPr/>
        </p:nvPicPr>
        <p:blipFill rotWithShape="1">
          <a:blip r:embed="rId3">
            <a:alphaModFix/>
          </a:blip>
          <a:srcRect l="1503" t="9700" r="9512" b="23995"/>
          <a:stretch/>
        </p:blipFill>
        <p:spPr>
          <a:xfrm>
            <a:off x="1526637" y="967588"/>
            <a:ext cx="6090726" cy="320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0" name="Oval 169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0" name="Rectangle 17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8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Disconnecting a block (reorganize)</a:t>
            </a:r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Перебудова останньої історії на альтернативну гілку ланцюжка блоків</a:t>
            </a:r>
          </a:p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Повернення UTXO в coins database</a:t>
            </a:r>
          </a:p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Повернення транзакцій в mempool</a:t>
            </a:r>
          </a:p>
          <a:p>
            <a:pPr marL="457200" lvl="0" indent="-4064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Connecting an alternative block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6" name="Oval 17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6" name="Rectangle 185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92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Checkpoints</a:t>
            </a:r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4000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Відповідність висоти блоку "правильному" геш-значенню</a:t>
            </a:r>
          </a:p>
          <a:p>
            <a:pPr marL="457200" lvl="0" indent="-4000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Захист від спаму неправильними ланцюжками</a:t>
            </a:r>
          </a:p>
          <a:p>
            <a:pPr marL="457200" lvl="0" indent="-4000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Захист від ізоляції конкретного вузла від правильної версії бази даних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81" name="Oval 18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2" name="Google Shape;172;p38"/>
          <p:cNvPicPr preferRelativeResize="0"/>
          <p:nvPr/>
        </p:nvPicPr>
        <p:blipFill rotWithShape="1">
          <a:blip r:embed="rId8"/>
          <a:srcRect l="744" t="23804" b="14732"/>
          <a:stretch/>
        </p:blipFill>
        <p:spPr>
          <a:xfrm>
            <a:off x="482600" y="970038"/>
            <a:ext cx="8178799" cy="3203422"/>
          </a:xfrm>
          <a:prstGeom prst="rect">
            <a:avLst/>
          </a:prstGeom>
          <a:noFill/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20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nLockTime</a:t>
            </a:r>
          </a:p>
        </p:txBody>
      </p:sp>
      <p:sp>
        <p:nvSpPr>
          <p:cNvPr id="178" name="Google Shape;178;p39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937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4-х байтове поле у заголовку транзакції</a:t>
            </a:r>
          </a:p>
          <a:p>
            <a:pPr marL="457200" lvl="0" indent="-3937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Задає час або висоту блоку, до якого валідатори не мають права включити транзакцію до блоку</a:t>
            </a:r>
          </a:p>
          <a:p>
            <a:pPr marL="457200" lvl="0" indent="-3937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Використовується для механізму відкладених транзакцій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92" name="Oval 19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3" name="Google Shape;183;p40"/>
          <p:cNvPicPr preferRelativeResize="0"/>
          <p:nvPr/>
        </p:nvPicPr>
        <p:blipFill rotWithShape="1">
          <a:blip r:embed="rId8"/>
          <a:srcRect t="7869" b="28666"/>
          <a:stretch/>
        </p:blipFill>
        <p:spPr>
          <a:xfrm>
            <a:off x="482600" y="930199"/>
            <a:ext cx="8178799" cy="3283101"/>
          </a:xfrm>
          <a:prstGeom prst="rect">
            <a:avLst/>
          </a:prstGeom>
          <a:noFill/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98" name="Oval 197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211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214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8" name="Google Shape;188;p41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Запис довільних даних</a:t>
            </a:r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Блокчейн Біткоїна гарантує цілісність та доступність даних</a:t>
            </a:r>
          </a:p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Такі властивості мають велику цінність для деяких додатків.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203" name="Oval 20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09" name="Rectangle 20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Google Shape;194;p42"/>
          <p:cNvPicPr preferRelativeResize="0"/>
          <p:nvPr/>
        </p:nvPicPr>
        <p:blipFill rotWithShape="1">
          <a:blip r:embed="rId8"/>
          <a:srcRect l="2536" t="3193" r="20599" b="1777"/>
          <a:stretch/>
        </p:blipFill>
        <p:spPr>
          <a:xfrm>
            <a:off x="482600" y="605232"/>
            <a:ext cx="7108905" cy="3933035"/>
          </a:xfrm>
          <a:prstGeom prst="rect">
            <a:avLst/>
          </a:prstGeom>
          <a:noFill/>
        </p:spPr>
      </p:pic>
      <p:sp>
        <p:nvSpPr>
          <p:cNvPr id="213" name="Rectangle 21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209" name="Oval 20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225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99" name="Google Shape;199;p43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OP_RETURN</a:t>
            </a:r>
          </a:p>
        </p:txBody>
      </p:sp>
      <p:sp>
        <p:nvSpPr>
          <p:cNvPr id="200" name="Google Shape;200;p43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У Bitcoin Script була додана спеціальна операція, що дозволяє вставити у вихід транзакції до 80 байт довільних даних.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9143771" cy="354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76593" y="480060"/>
            <a:ext cx="4682414" cy="2107086"/>
          </a:xfrm>
          <a:prstGeom prst="rect">
            <a:avLst/>
          </a:prstGeom>
          <a:noFill/>
          <a:effectLst/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2684405"/>
            <a:ext cx="9143771" cy="2459095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77687" y="3278886"/>
            <a:ext cx="6862012" cy="101289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Біткоїн - цифрове золото_</a:t>
            </a:r>
          </a:p>
        </p:txBody>
      </p:sp>
      <p:sp>
        <p:nvSpPr>
          <p:cNvPr id="95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5" y="2460008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215" name="Oval 21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5" name="Rectangle 224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Picture 228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23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5" name="Google Shape;205;p44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Використання блокчейну Біткоїна</a:t>
            </a:r>
          </a:p>
        </p:txBody>
      </p:sp>
      <p:sp>
        <p:nvSpPr>
          <p:cNvPr id="206" name="Google Shape;206;p44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Colored Coins</a:t>
            </a:r>
          </a:p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Factom</a:t>
            </a:r>
          </a:p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Omni Layer</a:t>
            </a:r>
          </a:p>
          <a:p>
            <a:pPr marL="45720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Counterparty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59;p14"/>
          <p:cNvSpPr txBox="1"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Види гаманців для роботи з Bitcoin_</a:t>
            </a:r>
          </a:p>
        </p:txBody>
      </p:sp>
      <p:sp>
        <p:nvSpPr>
          <p:cNvPr id="8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1" name="Google Shape;61;p14"/>
          <p:cNvPicPr preferRelativeResize="0"/>
          <p:nvPr/>
        </p:nvPicPr>
        <p:blipFill rotWithShape="1">
          <a:blip r:embed="rId7"/>
          <a:srcRect l="45973" r="13318"/>
          <a:stretch/>
        </p:blipFill>
        <p:spPr>
          <a:xfrm>
            <a:off x="5104549" y="485773"/>
            <a:ext cx="3019306" cy="4171951"/>
          </a:xfrm>
          <a:prstGeom prst="rect">
            <a:avLst/>
          </a:prstGeom>
          <a:noFill/>
          <a:effectLst/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Google Shape;60;p14"/>
          <p:cNvSpPr txBox="1"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Програмний гаманець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Апаратний гаманець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Централізоване сховище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66;p15"/>
          <p:cNvSpPr txBox="1"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Програмні гаманці_</a:t>
            </a:r>
          </a:p>
        </p:txBody>
      </p:sp>
      <p:sp>
        <p:nvSpPr>
          <p:cNvPr id="8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9" name="Freeform: Shape 8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8" name="Google Shape;68;p15"/>
          <p:cNvPicPr preferRelativeResize="0"/>
          <p:nvPr/>
        </p:nvPicPr>
        <p:blipFill rotWithShape="1">
          <a:blip r:embed="rId7"/>
          <a:srcRect r="4870" b="2"/>
          <a:stretch/>
        </p:blipFill>
        <p:spPr>
          <a:xfrm>
            <a:off x="5672806" y="1002820"/>
            <a:ext cx="2985104" cy="3137857"/>
          </a:xfrm>
          <a:prstGeom prst="rect">
            <a:avLst/>
          </a:prstGeom>
          <a:noFill/>
          <a:effectLst/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Google Shape;67;p15"/>
          <p:cNvSpPr txBox="1"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Програмний гаманець – це програма, яка обробляє ключі та транзакції. При цьому воно з'єднується з мережею Bitcoin через довірені вузли, централізовані сервіси або є вузлом мережі.</a:t>
            </a:r>
          </a:p>
          <a:p>
            <a:pPr marL="4572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  <a:sym typeface="Courier New"/>
            </a:endParaRPr>
          </a:p>
          <a:p>
            <a:pPr marL="4572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11700" y="234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Апаратні </a:t>
            </a: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гаманці_</a:t>
            </a: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406500" y="806925"/>
            <a:ext cx="2951555" cy="255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мінімальному варіанті такий гаманець не має жодних додаткових інтерфейсів – це просто компактний пристрій. Найчастіше його можна підключити до звичайного ПК та працювати з гаманцем через спеціальне ПЗ.</a:t>
            </a:r>
            <a:endParaRPr sz="12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818" y="1019760"/>
            <a:ext cx="3722534" cy="32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406500" y="3226793"/>
            <a:ext cx="3290514" cy="177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максимальному варіанті апаратний гаманець має екран, клавіатура, акумулятор, сканер відбитка пальця і модулі для бездротового зв'язку.</a:t>
            </a:r>
            <a:endParaRPr sz="12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Централізовані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сховища_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311700" y="1152475"/>
            <a:ext cx="8520600" cy="16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Централізовані сховища - онлайн-сервіси, що реалізують базові функції цифрових гаманців, але зберігають особисті ключі централізовано на серверах.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450" y="2597325"/>
            <a:ext cx="2118250" cy="22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89975" y="2969925"/>
            <a:ext cx="4837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Один із найбільших сервісів централізованого зберігання – компанія Coinbase.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18"/>
          <p:cNvSpPr txBox="1"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Використовуючи bitcoin-гаманець ви довіряєте:</a:t>
            </a:r>
          </a:p>
        </p:txBody>
      </p:sp>
      <p:sp>
        <p:nvSpPr>
          <p:cNvPr id="110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12" name="Freeform: Shape 111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91" name="Google Shape;91;p1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672806" y="1169264"/>
            <a:ext cx="2985104" cy="2804968"/>
          </a:xfrm>
          <a:prstGeom prst="rect">
            <a:avLst/>
          </a:prstGeom>
          <a:noFill/>
          <a:effectLst/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Google Shape;90;p18"/>
          <p:cNvSpPr txBox="1"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55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тим, хто радив встановити конкретний гаманець;</a:t>
            </a:r>
          </a:p>
          <a:p>
            <a:pPr marL="457200" lvl="0" indent="-355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що гаманець розроблений і реалізований коректно;</a:t>
            </a:r>
          </a:p>
          <a:p>
            <a:pPr marL="457200" lvl="0" indent="-355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що ваша операційна система не зламана;</a:t>
            </a:r>
          </a:p>
          <a:p>
            <a:pPr marL="457200" lvl="0" indent="-355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що ПЗ вашого комп'ютера не було зламане;</a:t>
            </a:r>
          </a:p>
          <a:p>
            <a:pPr marL="457200" lvl="0" indent="-355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що ваш гаманець підключений до достовірного Bitcoin вузла;</a:t>
            </a:r>
          </a:p>
          <a:p>
            <a:pPr marL="457200" lvl="0" indent="-3556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що імплементація криптографічної бібліотеки та конкретний криптографічний алгоритм не мають прихованих уразливостей.</a:t>
            </a:r>
          </a:p>
          <a:p>
            <a:pPr marL="457200" lv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rgbClr val="FFFFFF"/>
              </a:solidFill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Процеси в </a:t>
            </a:r>
            <a:r>
              <a:rPr lang="en" sz="28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bitcoin-гаманцях_</a:t>
            </a:r>
            <a:endParaRPr sz="28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85225" y="1658375"/>
            <a:ext cx="4673700" cy="3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адрес для отримання монет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відображення балансів та історії транзакції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відправка платежу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ourier New"/>
              <a:buChar char="❏"/>
            </a:pP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створення резервної копії гаманця та можливість відновити гаманець із резервної копії</a:t>
            </a:r>
            <a:endParaRPr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412325" y="1017725"/>
            <a:ext cx="665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Bitcoin-гаманець реалізує такі процеси:</a:t>
            </a:r>
            <a:endParaRPr sz="12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402" y="1479425"/>
            <a:ext cx="4326923" cy="31807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09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3" name="Picture 111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4" name="Oval 113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5" name="Picture 115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6" name="Picture 117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7" name="Rectangle 119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8" name="Rectangle 12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Rectangle 12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1" name="Freeform: Shape 12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104" name="Google Shape;104;p20"/>
          <p:cNvSpPr txBox="1"/>
          <p:nvPr/>
        </p:nvSpPr>
        <p:spPr>
          <a:xfrm>
            <a:off x="827484" y="339538"/>
            <a:ext cx="6710641" cy="10503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ourier New"/>
              </a:rPr>
              <a:t>Адреси в Bitcoin_</a:t>
            </a:r>
          </a:p>
        </p:txBody>
      </p:sp>
      <p:sp>
        <p:nvSpPr>
          <p:cNvPr id="105" name="Google Shape;105;p20"/>
          <p:cNvSpPr txBox="1"/>
          <p:nvPr/>
        </p:nvSpPr>
        <p:spPr>
          <a:xfrm>
            <a:off x="827484" y="2072640"/>
            <a:ext cx="6709905" cy="26136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  <a:sym typeface="Courier New"/>
              </a:rPr>
              <a:t>Bitcoin-адреса – ідентифікатор одержувача. Щоб відправник міг зробити переклад, йому потрібно знати адресу, на яку він надсилатиме монети. Приклад bitcoin-адреси: </a:t>
            </a: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  <a:sym typeface="Courier New"/>
              </a:rPr>
              <a:t>1BooKnbm48Eabw3FdPgTSudt9u4YTWKBvf</a:t>
            </a: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700">
                <a:latin typeface="+mj-lt"/>
                <a:ea typeface="+mj-ea"/>
                <a:cs typeface="+mj-cs"/>
                <a:sym typeface="Courier New"/>
              </a:rPr>
              <a:t>Кожній адресі відповідає конфіденційне значення, доступне лише власнику гаманця, – особистий ключ, який використовується для підтвердження володіння монетами.</a:t>
            </a: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>
              <a:latin typeface="+mj-lt"/>
              <a:ea typeface="+mj-ea"/>
              <a:cs typeface="+mj-cs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700"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1" name="Oval 12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3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Транзакції у Bitcoin</a:t>
            </a: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  <a:sym typeface="Courier New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0" i="0" kern="1200">
              <a:solidFill>
                <a:srgbClr val="EBEBEB"/>
              </a:solidFill>
              <a:latin typeface="+mj-lt"/>
              <a:ea typeface="+mj-ea"/>
              <a:cs typeface="+mj-cs"/>
              <a:sym typeface="Courier New"/>
            </a:endParaRPr>
          </a:p>
        </p:txBody>
      </p:sp>
      <p:sp useBgFill="1">
        <p:nvSpPr>
          <p:cNvPr id="135" name="Freeform: Shape 134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112" name="Google Shape;112;p21"/>
          <p:cNvPicPr preferRelativeResize="0"/>
          <p:nvPr/>
        </p:nvPicPr>
        <p:blipFill rotWithShape="1">
          <a:blip r:embed="rId8"/>
          <a:srcRect l="-2417" t="-2417"/>
          <a:stretch/>
        </p:blipFill>
        <p:spPr>
          <a:xfrm>
            <a:off x="490113" y="1976077"/>
            <a:ext cx="4088720" cy="2616780"/>
          </a:xfrm>
          <a:prstGeom prst="rect">
            <a:avLst/>
          </a:prstGeom>
          <a:noFill/>
          <a:effectLst/>
        </p:spPr>
      </p:pic>
      <p:sp>
        <p:nvSpPr>
          <p:cNvPr id="111" name="Google Shape;111;p21"/>
          <p:cNvSpPr txBox="1"/>
          <p:nvPr/>
        </p:nvSpPr>
        <p:spPr>
          <a:xfrm>
            <a:off x="4815816" y="1911210"/>
            <a:ext cx="3841955" cy="274401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Транзакція – це набір цифрових даних, який ініціює надсилання біткоїнів з однієї адреси на іншу, причому гаманець користувача самостійно формує та надсилає транзакції.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7" name="Google Shape;117;p22"/>
          <p:cNvSpPr txBox="1"/>
          <p:nvPr/>
        </p:nvSpPr>
        <p:spPr>
          <a:xfrm>
            <a:off x="5012871" y="1085850"/>
            <a:ext cx="3648239" cy="249718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Приклад</a:t>
            </a: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sz="4200" b="0" i="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мнемонічної</a:t>
            </a: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 seed-</a:t>
            </a:r>
            <a:r>
              <a:rPr lang="en-US" sz="4200" b="0" i="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фрази</a:t>
            </a: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_</a:t>
            </a: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9"/>
          <a:srcRect t="816" b="816"/>
          <a:stretch/>
        </p:blipFill>
        <p:spPr>
          <a:xfrm>
            <a:off x="482890" y="968120"/>
            <a:ext cx="4087918" cy="3206910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0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12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Властивості Біткоїна_</a:t>
            </a:r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Обмежена кількість;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Необхідність добувати;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Незалежність;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Дробимість;</a:t>
            </a: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Неможливо скопіювати.</a:t>
            </a: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4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3" name="Google Shape;123;p23"/>
          <p:cNvSpPr txBox="1"/>
          <p:nvPr/>
        </p:nvSpPr>
        <p:spPr>
          <a:xfrm>
            <a:off x="545438" y="1903203"/>
            <a:ext cx="2905817" cy="23288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0" lvl="0" indent="0" algn="ctr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Життєвий цикл транзакції_</a:t>
            </a:r>
          </a:p>
          <a:p>
            <a:pPr marL="0" lvl="0" indent="0" algn="ctr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endParaRPr lang="en-US" sz="4200" b="0" i="0" kern="1200" dirty="0">
              <a:solidFill>
                <a:schemeClr val="tx2"/>
              </a:solidFill>
              <a:latin typeface="+mj-lt"/>
              <a:ea typeface="+mj-ea"/>
              <a:cs typeface="+mj-cs"/>
              <a:sym typeface="Courier New"/>
            </a:endParaRPr>
          </a:p>
          <a:p>
            <a:pPr marL="0" lvl="0" indent="0" algn="ctr">
              <a:spcBef>
                <a:spcPct val="0"/>
              </a:spcBef>
              <a:spcAft>
                <a:spcPts val="600"/>
              </a:spcAft>
            </a:pPr>
            <a:endParaRPr lang="en-US" sz="4200" b="0" i="0" kern="1200" dirty="0">
              <a:solidFill>
                <a:schemeClr val="tx2"/>
              </a:solidFill>
              <a:latin typeface="+mj-lt"/>
              <a:ea typeface="+mj-ea"/>
              <a:cs typeface="+mj-cs"/>
              <a:sym typeface="Courier New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Створіння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Надсилання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Верифікація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Включення до блоку (валідація)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Відторгнення</a:t>
            </a:r>
          </a:p>
          <a:p>
            <a:pPr marL="4572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  <a:p>
            <a:pPr marL="4572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55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9" name="Google Shape;129;p24"/>
          <p:cNvSpPr txBox="1"/>
          <p:nvPr/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Дані в тілі транзакції_</a:t>
            </a:r>
          </a:p>
        </p:txBody>
      </p:sp>
      <p:sp>
        <p:nvSpPr>
          <p:cNvPr id="130" name="Google Shape;130;p24"/>
          <p:cNvSpPr txBox="1"/>
          <p:nvPr/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Походження монет, що витрачаються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Докази володіння монетами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Адреси для переказу (умови витрати)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Суми переказів</a:t>
            </a:r>
          </a:p>
          <a:p>
            <a:pPr marL="9144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  <a:p>
            <a:pPr marL="4572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45" name="Oval 14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25"/>
          <p:cNvSpPr txBox="1"/>
          <p:nvPr/>
        </p:nvSpPr>
        <p:spPr>
          <a:xfrm>
            <a:off x="5542360" y="2002263"/>
            <a:ext cx="3118750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41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Перевірка</a:t>
            </a:r>
            <a:r>
              <a:rPr lang="en-US" sz="4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sz="41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транзакцій</a:t>
            </a:r>
            <a:r>
              <a:rPr lang="en-US" sz="4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_</a:t>
            </a:r>
          </a:p>
          <a:p>
            <a:pPr marL="0" lvl="0" indent="0"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endParaRPr lang="en-US" sz="4100" b="0" i="0" kern="1200" dirty="0">
              <a:solidFill>
                <a:srgbClr val="EBEBEB"/>
              </a:solidFill>
              <a:latin typeface="+mj-lt"/>
              <a:ea typeface="+mj-ea"/>
              <a:cs typeface="+mj-cs"/>
              <a:sym typeface="Courier New"/>
            </a:endParaRPr>
          </a:p>
          <a:p>
            <a:pPr marL="0" lvl="0" indent="0">
              <a:spcBef>
                <a:spcPct val="0"/>
              </a:spcBef>
              <a:spcAft>
                <a:spcPts val="600"/>
              </a:spcAft>
            </a:pPr>
            <a:endParaRPr lang="en-US" sz="4100" b="0" i="0" kern="1200" dirty="0">
              <a:solidFill>
                <a:srgbClr val="EBEBEB"/>
              </a:solidFill>
              <a:latin typeface="+mj-lt"/>
              <a:ea typeface="+mj-ea"/>
              <a:cs typeface="+mj-cs"/>
              <a:sym typeface="Courier New"/>
            </a:endParaRPr>
          </a:p>
        </p:txBody>
      </p:sp>
      <p:sp>
        <p:nvSpPr>
          <p:cNvPr id="15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7234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7" name="Freeform: Shape 15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51720" y="-51720"/>
            <a:ext cx="5143501" cy="5246939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6" name="Google Shape;136;p25"/>
          <p:cNvPicPr preferRelativeResize="0"/>
          <p:nvPr/>
        </p:nvPicPr>
        <p:blipFill rotWithShape="1">
          <a:blip r:embed="rId8"/>
          <a:srcRect l="1181" t="3921" r="1181" b="4444"/>
          <a:stretch/>
        </p:blipFill>
        <p:spPr>
          <a:xfrm>
            <a:off x="482890" y="1674773"/>
            <a:ext cx="4087918" cy="1793603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6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1" name="Google Shape;141;p26"/>
          <p:cNvSpPr txBox="1"/>
          <p:nvPr/>
        </p:nvSpPr>
        <p:spPr>
          <a:xfrm>
            <a:off x="570904" y="1317419"/>
            <a:ext cx="3295769" cy="333984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3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Основні етапи верифікації транзакції_</a:t>
            </a:r>
          </a:p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endParaRPr lang="en-US" sz="3200" b="0" i="0" kern="1200" dirty="0">
              <a:solidFill>
                <a:schemeClr val="tx2"/>
              </a:solidFill>
              <a:latin typeface="+mj-lt"/>
              <a:ea typeface="+mj-ea"/>
              <a:cs typeface="+mj-cs"/>
              <a:sym typeface="Courier New"/>
            </a:endParaRPr>
          </a:p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0" i="0" kern="1200" dirty="0">
              <a:solidFill>
                <a:schemeClr val="tx2"/>
              </a:solidFill>
              <a:latin typeface="+mj-lt"/>
              <a:ea typeface="+mj-ea"/>
              <a:cs typeface="+mj-cs"/>
              <a:sym typeface="Courier New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Перевірка умови, що витрачаються монети, що існують в обліковій системі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Перевірка умови, що монети витрачаються не повторно, а вперше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Перевірка доказів володіння монетами, які надав відправник (ініціатор транзакції)</a:t>
            </a:r>
          </a:p>
          <a:p>
            <a:pPr marL="9144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  <a:p>
            <a:pPr marL="9144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5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4" name="Picture 15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5" name="Oval 15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6" name="Picture 15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7" name="Picture 16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8" name="Rectangle 16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9" name="Rectangle 16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Google Shape;147;p27"/>
          <p:cNvSpPr txBox="1"/>
          <p:nvPr/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Витрата отриманих монет_ </a:t>
            </a:r>
          </a:p>
        </p:txBody>
      </p:sp>
      <p:sp>
        <p:nvSpPr>
          <p:cNvPr id="18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1" name="Freeform: Shape 16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Rectangle 17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8" name="Google Shape;148;p27"/>
          <p:cNvPicPr preferRelativeResize="0"/>
          <p:nvPr/>
        </p:nvPicPr>
        <p:blipFill rotWithShape="1">
          <a:blip r:embed="rId8"/>
          <a:stretch/>
        </p:blipFill>
        <p:spPr>
          <a:xfrm>
            <a:off x="482890" y="1113646"/>
            <a:ext cx="4702997" cy="2915858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74675" y="402875"/>
            <a:ext cx="881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Процес </a:t>
            </a:r>
            <a:r>
              <a:rPr lang="en" sz="2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підтвердження транзакцій у Bitcoin_</a:t>
            </a:r>
            <a:endParaRPr sz="26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175" y="1088575"/>
            <a:ext cx="4773649" cy="3936949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69" name="Oval 168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Picture 182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85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59" name="Google Shape;159;p29"/>
          <p:cNvSpPr txBox="1"/>
          <p:nvPr/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Поняття комісійних зборів у Bitcoin_</a:t>
            </a:r>
          </a:p>
        </p:txBody>
      </p:sp>
      <p:sp>
        <p:nvSpPr>
          <p:cNvPr id="160" name="Google Shape;160;p29"/>
          <p:cNvSpPr txBox="1"/>
          <p:nvPr/>
        </p:nvSpPr>
        <p:spPr>
          <a:xfrm>
            <a:off x="3735778" y="1257300"/>
            <a:ext cx="4799948" cy="295950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Транзакція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сплачує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комісію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за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одиницю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своєї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ваги</a:t>
            </a:r>
            <a:endParaRPr lang="en-US" dirty="0">
              <a:latin typeface="+mj-lt"/>
              <a:ea typeface="+mj-ea"/>
              <a:cs typeface="+mj-cs"/>
              <a:sym typeface="Courier New"/>
            </a:endParaRP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Максимальний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базовий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розмір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блоку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– 1 MB</a:t>
            </a: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Валідатори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сортують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транзакції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зі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спадання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ціни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запису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даних</a:t>
            </a:r>
            <a:endParaRPr lang="en-US" dirty="0">
              <a:latin typeface="+mj-lt"/>
              <a:ea typeface="+mj-ea"/>
              <a:cs typeface="+mj-cs"/>
              <a:sym typeface="Courier New"/>
            </a:endParaRPr>
          </a:p>
          <a:p>
            <a:pPr marL="457200" lvl="0" indent="-3556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Транзакції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з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низькою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ціною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запису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даних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можуть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залишитись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непідтвердженими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надовго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(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або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 </a:t>
            </a:r>
            <a:r>
              <a:rPr lang="en-US" dirty="0" err="1">
                <a:latin typeface="+mj-lt"/>
                <a:ea typeface="+mj-ea"/>
                <a:cs typeface="+mj-cs"/>
                <a:sym typeface="Courier New"/>
              </a:rPr>
              <a:t>назавжди</a:t>
            </a:r>
            <a:r>
              <a:rPr lang="en-US" dirty="0">
                <a:latin typeface="+mj-lt"/>
                <a:ea typeface="+mj-ea"/>
                <a:cs typeface="+mj-cs"/>
                <a:sym typeface="Courier New"/>
              </a:rPr>
              <a:t>)</a:t>
            </a:r>
          </a:p>
          <a:p>
            <a:pPr marL="13716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  <a:sym typeface="Courier New"/>
            </a:endParaRPr>
          </a:p>
          <a:p>
            <a:pPr marL="9144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  <a:sym typeface="Courier New"/>
            </a:endParaRPr>
          </a:p>
          <a:p>
            <a:pPr marL="91440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5" name="Oval 17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9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5" name="Google Shape;165;p30"/>
          <p:cNvSpPr txBox="1"/>
          <p:nvPr/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Поняття конфліктуючих транзакцій_</a:t>
            </a:r>
          </a:p>
        </p:txBody>
      </p:sp>
      <p:sp>
        <p:nvSpPr>
          <p:cNvPr id="166" name="Google Shape;166;p30"/>
          <p:cNvSpPr txBox="1"/>
          <p:nvPr/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  <a:sym typeface="Courier New"/>
              </a:rPr>
              <a:t>Якщо Сашко в одній транзакції переклав 5 монет Богданові, а в іншій ті ж 5 монет він відправив Олені, очевидно, що в одну версію історії обидві транзакції потрапити не можуть. З більшою ймовірністю підтвердиться транзакція, яка раніше була поширена через мережу, або та, що сплачує комісію більшого розміру.</a:t>
            </a: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  <a:p>
            <a:pPr marL="0" lv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>
              <a:latin typeface="+mj-lt"/>
              <a:ea typeface="+mj-ea"/>
              <a:cs typeface="+mj-cs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311700" y="245650"/>
            <a:ext cx="8520600" cy="43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Дякуємо за </a:t>
            </a:r>
            <a:r>
              <a:rPr lang="en" sz="52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увагу.</a:t>
            </a:r>
            <a:endParaRPr sz="52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52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3B3CF-0582-1926-4F6C-1DB8A0AB2228}"/>
              </a:ext>
            </a:extLst>
          </p:cNvPr>
          <p:cNvSpPr txBox="1"/>
          <p:nvPr/>
        </p:nvSpPr>
        <p:spPr>
          <a:xfrm>
            <a:off x="2286000" y="23811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  <a:sym typeface="Courier New"/>
              </a:rPr>
              <a:t>Як формується ціна на Біткоїн?</a:t>
            </a:r>
          </a:p>
        </p:txBody>
      </p:sp>
      <p:sp>
        <p:nvSpPr>
          <p:cNvPr id="10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" name="Google Shape;84;p1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82890" y="1195949"/>
            <a:ext cx="4702997" cy="2751252"/>
          </a:xfrm>
          <a:prstGeom prst="rect">
            <a:avLst/>
          </a:prstGeom>
          <a:noFill/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5012871" y="1085850"/>
            <a:ext cx="3298371" cy="249718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500" b="0" i="0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Вартість 1 BTC за весь час_</a:t>
            </a: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82890" y="967068"/>
            <a:ext cx="4087918" cy="320901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21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2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Чому Біткоїн став популярним?</a:t>
            </a:r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marR="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Фінансовий інструмент, що працює без обмежень;</a:t>
            </a:r>
          </a:p>
          <a:p>
            <a:pPr marL="457200" marR="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Нема складних процесів реєстрації;</a:t>
            </a:r>
          </a:p>
          <a:p>
            <a:pPr marL="457200" marR="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Біткоїн можна використовувати анонімно;</a:t>
            </a:r>
          </a:p>
          <a:p>
            <a:pPr marL="457200" marR="0" lvl="0" indent="-41910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ym typeface="Courier New"/>
              </a:rPr>
              <a:t>Стійкий до цензури.</a:t>
            </a:r>
          </a:p>
          <a:p>
            <a:pPr marL="457200" marR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1714" cy="51435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1" y="1371600"/>
            <a:ext cx="0" cy="24003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671060"/>
            <a:ext cx="745301" cy="571500"/>
          </a:xfrm>
          <a:prstGeom prst="rect">
            <a:avLst/>
          </a:prstGeom>
        </p:spPr>
      </p:pic>
      <p:sp>
        <p:nvSpPr>
          <p:cNvPr id="1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191" y="0"/>
            <a:ext cx="9144000" cy="5142309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604646" y="603504"/>
            <a:ext cx="2641019" cy="393649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Courier New"/>
              </a:rPr>
              <a:t>Що дозволяє Біткоїн?</a:t>
            </a:r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731895" y="603503"/>
            <a:ext cx="4799948" cy="39364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 err="1">
                <a:sym typeface="Courier New"/>
              </a:rPr>
              <a:t>Мож</a:t>
            </a:r>
            <a:r>
              <a:rPr lang="uk-UA" dirty="0" err="1">
                <a:sym typeface="Courier New"/>
              </a:rPr>
              <a:t>ливо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платити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будь-кому</a:t>
            </a:r>
            <a:endParaRPr lang="en-US" dirty="0">
              <a:sym typeface="Courier New"/>
            </a:endParaRP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 err="1">
                <a:sym typeface="Courier New"/>
              </a:rPr>
              <a:t>Скільки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завгодно</a:t>
            </a:r>
            <a:endParaRPr lang="en-US" dirty="0">
              <a:sym typeface="Courier New"/>
            </a:endParaRP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 err="1">
                <a:sym typeface="Courier New"/>
              </a:rPr>
              <a:t>За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що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завгодно</a:t>
            </a:r>
            <a:endParaRPr lang="en-US" dirty="0">
              <a:sym typeface="Courier New"/>
            </a:endParaRPr>
          </a:p>
          <a:p>
            <a:pPr marL="457200" lvl="0" indent="-3873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dirty="0">
                <a:sym typeface="Courier New"/>
              </a:rPr>
              <a:t>У </a:t>
            </a:r>
            <a:r>
              <a:rPr lang="en-US" dirty="0" err="1">
                <a:sym typeface="Courier New"/>
              </a:rPr>
              <a:t>будь-яку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точку</a:t>
            </a:r>
            <a:r>
              <a:rPr lang="en-US" dirty="0">
                <a:sym typeface="Courier New"/>
              </a:rPr>
              <a:t> </a:t>
            </a:r>
            <a:r>
              <a:rPr lang="en-US" dirty="0" err="1">
                <a:sym typeface="Courier New"/>
              </a:rPr>
              <a:t>світу</a:t>
            </a:r>
            <a:endParaRPr lang="en-US" dirty="0">
              <a:sym typeface="Courier New"/>
            </a:endParaRPr>
          </a:p>
          <a:p>
            <a:pPr marL="45720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dirty="0">
              <a:sym typeface="Courier New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0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1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2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3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4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5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16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2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3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4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5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6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7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8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9.xml><?xml version="1.0" encoding="utf-8"?>
<a:themeOverride xmlns:a="http://schemas.openxmlformats.org/drawingml/2006/main">
  <a:clrScheme name="Ион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1321</Words>
  <Application>Microsoft Office PowerPoint</Application>
  <PresentationFormat>Экран (16:9)</PresentationFormat>
  <Paragraphs>241</Paragraphs>
  <Slides>58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63" baseType="lpstr">
      <vt:lpstr>Arial</vt:lpstr>
      <vt:lpstr>Century Gothic</vt:lpstr>
      <vt:lpstr>Courier New</vt:lpstr>
      <vt:lpstr>Wingdings 3</vt:lpstr>
      <vt:lpstr>Ион</vt:lpstr>
      <vt:lpstr>Презентация PowerPoint</vt:lpstr>
      <vt:lpstr>Проблеми платіжних систем_</vt:lpstr>
      <vt:lpstr>Біткоїн - валюта_</vt:lpstr>
      <vt:lpstr>Біткоїн - цифрове золото_</vt:lpstr>
      <vt:lpstr>Властивості Біткоїна_</vt:lpstr>
      <vt:lpstr>Як формується ціна на Біткоїн?</vt:lpstr>
      <vt:lpstr>Вартість 1 BTC за весь час_</vt:lpstr>
      <vt:lpstr>Чому Біткоїн став популярним?</vt:lpstr>
      <vt:lpstr>Що дозволяє Біткоїн?</vt:lpstr>
      <vt:lpstr>Хто створив Біткоїн?</vt:lpstr>
      <vt:lpstr>Ключові дати_</vt:lpstr>
      <vt:lpstr>Основні принципи емісії_</vt:lpstr>
      <vt:lpstr>Емісія Біткоїнів_</vt:lpstr>
      <vt:lpstr>Графік кількості монет у системі_</vt:lpstr>
      <vt:lpstr>Презентация PowerPoint</vt:lpstr>
      <vt:lpstr>Недоліки Біткоїна_</vt:lpstr>
      <vt:lpstr>Альтернативні криптовалюти_</vt:lpstr>
      <vt:lpstr>Статистика по мережі Біткоїн_</vt:lpstr>
      <vt:lpstr>Базові засади функціонування_</vt:lpstr>
      <vt:lpstr>Міфи про криптовалюти_</vt:lpstr>
      <vt:lpstr>Уроки з Біткоїну для фінансової індустрії_</vt:lpstr>
      <vt:lpstr>Визначення</vt:lpstr>
      <vt:lpstr>Blockchain_</vt:lpstr>
      <vt:lpstr>Презентация PowerPoint</vt:lpstr>
      <vt:lpstr>Презентация PowerPoint</vt:lpstr>
      <vt:lpstr>Презентация PowerPoint</vt:lpstr>
      <vt:lpstr>Презентация PowerPoint</vt:lpstr>
      <vt:lpstr>Часові мітки</vt:lpstr>
      <vt:lpstr>Mempool</vt:lpstr>
      <vt:lpstr>Connecting a block</vt:lpstr>
      <vt:lpstr>Презентация PowerPoint</vt:lpstr>
      <vt:lpstr>Disconnecting a block (reorganize)</vt:lpstr>
      <vt:lpstr>Checkpoints</vt:lpstr>
      <vt:lpstr>Презентация PowerPoint</vt:lpstr>
      <vt:lpstr>nLockTime</vt:lpstr>
      <vt:lpstr>Презентация PowerPoint</vt:lpstr>
      <vt:lpstr>Запис довільних даних</vt:lpstr>
      <vt:lpstr>Презентация PowerPoint</vt:lpstr>
      <vt:lpstr>OP_RETURN</vt:lpstr>
      <vt:lpstr>Використання блокчейну Біткоїна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Natalia Dolgova</cp:lastModifiedBy>
  <cp:revision>7</cp:revision>
  <dcterms:modified xsi:type="dcterms:W3CDTF">2023-02-11T19:41:30Z</dcterms:modified>
</cp:coreProperties>
</file>